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85" r:id="rId2"/>
    <p:sldId id="296" r:id="rId3"/>
    <p:sldId id="323" r:id="rId4"/>
    <p:sldId id="324" r:id="rId5"/>
    <p:sldId id="325" r:id="rId6"/>
    <p:sldId id="326" r:id="rId7"/>
    <p:sldId id="327" r:id="rId8"/>
    <p:sldId id="386" r:id="rId9"/>
    <p:sldId id="328" r:id="rId10"/>
    <p:sldId id="387" r:id="rId11"/>
    <p:sldId id="329" r:id="rId12"/>
    <p:sldId id="330" r:id="rId13"/>
    <p:sldId id="297" r:id="rId14"/>
  </p:sldIdLst>
  <p:sldSz cx="12190413" cy="6859588"/>
  <p:notesSz cx="6858000" cy="9144000"/>
  <p:embeddedFontLst>
    <p:embeddedFont>
      <p:font typeface="Calibri Light" pitchFamily="34" charset="0"/>
      <p:regular r:id="rId17"/>
      <p: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맑은 고딕" pitchFamily="50" charset="-127"/>
      <p:regular r:id="rId23"/>
      <p:bold r:id="rId24"/>
    </p:embeddedFont>
    <p:embeddedFont>
      <p:font typeface="Noto Sans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8" autoAdjust="0"/>
    <p:restoredTop sz="94792" autoAdjust="0"/>
  </p:normalViewPr>
  <p:slideViewPr>
    <p:cSldViewPr>
      <p:cViewPr>
        <p:scale>
          <a:sx n="115" d="100"/>
          <a:sy n="115" d="100"/>
        </p:scale>
        <p:origin x="-780" y="-126"/>
      </p:cViewPr>
      <p:guideLst>
        <p:guide orient="horz" pos="2160"/>
        <p:guide orient="horz" pos="2161"/>
        <p:guide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45CFD-551F-4570-8233-A515EC76F4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57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C35CC64-1129-8E55-4034-14E40FEF684C}"/>
              </a:ext>
            </a:extLst>
          </p:cNvPr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xmlns="" id="{E0DA78BC-2565-FE46-8EFC-392D5207D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688992"/>
            <a:ext cx="9142809" cy="247431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3200" b="1" dirty="0">
                <a:solidFill>
                  <a:schemeClr val="tx1"/>
                </a:solidFill>
              </a:rPr>
              <a:t>Asynchronous Online Federated Learning for Edge Devices with Non-IID Data</a:t>
            </a:r>
            <a:r>
              <a:rPr lang="x-none" altLang="en-US" sz="3200" dirty="0">
                <a:solidFill>
                  <a:schemeClr val="tx1"/>
                </a:solidFill>
              </a:rPr>
              <a:t/>
            </a:r>
            <a:br>
              <a:rPr lang="x-none" altLang="en-US" sz="3200" dirty="0">
                <a:solidFill>
                  <a:schemeClr val="tx1"/>
                </a:solidFill>
              </a:rPr>
            </a:b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xmlns="" id="{F65E49D8-C327-7E45-A843-89FD466F4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206" y="4432261"/>
            <a:ext cx="9142809" cy="1655546"/>
          </a:xfrm>
        </p:spPr>
        <p:txBody>
          <a:bodyPr/>
          <a:lstStyle/>
          <a:p>
            <a:pPr algn="r"/>
            <a:r>
              <a:rPr lang="ko-KR" altLang="en-US" sz="1800" dirty="0">
                <a:solidFill>
                  <a:schemeClr val="tx1"/>
                </a:solidFill>
              </a:rPr>
              <a:t>데이터 응용 및 관리 연구실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r"/>
            <a:r>
              <a:rPr lang="ko-KR" altLang="en-US" sz="1800" dirty="0">
                <a:solidFill>
                  <a:schemeClr val="tx1"/>
                </a:solidFill>
              </a:rPr>
              <a:t>학부생 연구원 김민선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63F52AD-6794-D6EF-2A49-133411A1E382}"/>
              </a:ext>
            </a:extLst>
          </p:cNvPr>
          <p:cNvSpPr/>
          <p:nvPr/>
        </p:nvSpPr>
        <p:spPr>
          <a:xfrm>
            <a:off x="190551" y="189434"/>
            <a:ext cx="11809312" cy="651775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4830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87105" y="3501802"/>
            <a:ext cx="10421292" cy="2861765"/>
            <a:chOff x="694606" y="2431572"/>
            <a:chExt cx="10421292" cy="2861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54FEDEFD-A55E-2DC6-855A-869B9AE52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96"/>
            <a:stretch/>
          </p:blipFill>
          <p:spPr>
            <a:xfrm>
              <a:off x="694606" y="2431572"/>
              <a:ext cx="5092700" cy="2861765"/>
            </a:xfrm>
            <a:prstGeom prst="rect">
              <a:avLst/>
            </a:prstGeom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xmlns="" id="{54FEDEFD-A55E-2DC6-855A-869B9AE52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566"/>
            <a:stretch/>
          </p:blipFill>
          <p:spPr>
            <a:xfrm>
              <a:off x="6023198" y="2494642"/>
              <a:ext cx="5092700" cy="2535754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1ED7AB42-42B7-6E43-0EBF-47BEC281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74" y="585296"/>
            <a:ext cx="5092700" cy="26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1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472AF8-4A4A-90BC-B7C6-68A100ACC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92" r="50275" b="13247"/>
          <a:stretch/>
        </p:blipFill>
        <p:spPr>
          <a:xfrm>
            <a:off x="838622" y="1757450"/>
            <a:ext cx="3845868" cy="1656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3BB65D-C312-9EE7-08DE-EF59FC85D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90" y="1423690"/>
            <a:ext cx="4760492" cy="4382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6D4718B-8034-C735-0DF9-57C35A9A1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5" t="17641" b="11098"/>
          <a:stretch/>
        </p:blipFill>
        <p:spPr>
          <a:xfrm>
            <a:off x="982638" y="3645818"/>
            <a:ext cx="3845868" cy="1656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7DCC4B-448B-6309-3D6B-660D9C923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3" t="90705" r="32088" b="858"/>
          <a:stretch/>
        </p:blipFill>
        <p:spPr>
          <a:xfrm>
            <a:off x="1126654" y="5374010"/>
            <a:ext cx="4248471" cy="202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55A7F4C-A94B-D7FC-DC89-AA754F580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9" t="2877" r="5584" b="84729"/>
          <a:stretch/>
        </p:blipFill>
        <p:spPr>
          <a:xfrm>
            <a:off x="838622" y="1557586"/>
            <a:ext cx="4608512" cy="196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45CFE74-0784-53AA-4FEC-52CFF99E2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03" t="92586" r="15738" b="855"/>
          <a:stretch/>
        </p:blipFill>
        <p:spPr>
          <a:xfrm>
            <a:off x="1537261" y="5570117"/>
            <a:ext cx="1317585" cy="1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INTUITION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78" y="1269554"/>
            <a:ext cx="3804867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6614" y="1245022"/>
            <a:ext cx="5328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Selective Data Acquistion </a:t>
            </a:r>
            <a:r>
              <a:rPr lang="ko-KR" alt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알고리즘을 </a:t>
            </a:r>
            <a:r>
              <a:rPr lang="ko-KR" altLang="en-US" smtClean="0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연합 학습에 </a:t>
            </a:r>
            <a:r>
              <a:rPr lang="ko-KR" alt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적용함에 있어</a:t>
            </a:r>
            <a:r>
              <a:rPr 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, Device</a:t>
            </a:r>
            <a:r>
              <a:rPr lang="ko-KR" alt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간의 상이한 </a:t>
            </a:r>
            <a:r>
              <a:rPr 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data acquistion cost</a:t>
            </a:r>
            <a:r>
              <a:rPr lang="ko-KR" alt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를 고려하여 모델을 설계할 필요가 존재하며 그에 따른 </a:t>
            </a:r>
            <a:r>
              <a:rPr 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threshold(learning rate </a:t>
            </a:r>
            <a:r>
              <a:rPr lang="ko-KR" alt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혹은 </a:t>
            </a:r>
            <a:r>
              <a:rPr 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imbalance ratio</a:t>
            </a:r>
            <a:r>
              <a:rPr lang="ko-KR" alt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의 </a:t>
            </a:r>
            <a:r>
              <a:rPr 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limitation) </a:t>
            </a:r>
            <a:r>
              <a:rPr lang="ko-KR" alt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의 조정도 </a:t>
            </a:r>
            <a:r>
              <a:rPr lang="ko-KR" alt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동적으로</a:t>
            </a:r>
            <a:r>
              <a:rPr lang="en-US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 </a:t>
            </a:r>
            <a:r>
              <a:rPr lang="ko-KR" altLang="en-US" smtClean="0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일어나며 </a:t>
            </a:r>
            <a:r>
              <a:rPr lang="en-US" altLang="ko-KR" smtClean="0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client</a:t>
            </a:r>
            <a:r>
              <a:rPr lang="ko-KR" altLang="en-US" smtClean="0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별로 관리되어야할 필요성을 느꼈다</a:t>
            </a:r>
            <a:r>
              <a:rPr lang="en-US" altLang="ko-KR" smtClean="0">
                <a:latin typeface="나눔스퀘어OTF Bold" pitchFamily="34" charset="-127"/>
                <a:ea typeface="나눔스퀘어OTF Bold" pitchFamily="34" charset="-127"/>
                <a:cs typeface="Arial" pitchFamily="34" charset="0"/>
              </a:rPr>
              <a:t>.</a:t>
            </a:r>
            <a:endParaRPr lang="en-US">
              <a:latin typeface="나눔스퀘어OTF Bold" pitchFamily="34" charset="-127"/>
              <a:ea typeface="나눔스퀘어OTF Bold" pitchFamily="34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>
              <a:latin typeface="나눔스퀘어OTF Bold" pitchFamily="34" charset="-127"/>
              <a:ea typeface="나눔스퀘어OTF Bold" pitchFamily="34" charset="-127"/>
              <a:cs typeface="Arial" pitchFamily="34" charset="0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031311" y="5312466"/>
            <a:ext cx="1296144" cy="2775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639" y="4385662"/>
            <a:ext cx="38481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47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319342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i="1" dirty="0">
                <a:solidFill>
                  <a:schemeClr val="bg1"/>
                </a:solidFill>
              </a:rPr>
              <a:t>THANK</a:t>
            </a:r>
            <a:br>
              <a:rPr lang="en-US" altLang="ko-KR" i="1" dirty="0">
                <a:solidFill>
                  <a:schemeClr val="bg1"/>
                </a:solidFill>
              </a:rPr>
            </a:br>
            <a:r>
              <a:rPr lang="en-US" altLang="ko-KR" i="1" dirty="0">
                <a:solidFill>
                  <a:schemeClr val="bg1"/>
                </a:solidFill>
              </a:rPr>
              <a:t>YOU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Fed-AVG</a:t>
            </a:r>
            <a:r>
              <a:rPr lang="ko-KR" altLang="en-US" b="1" dirty="0"/>
              <a:t> </a:t>
            </a:r>
            <a:r>
              <a:rPr lang="en-US" altLang="ko-KR" b="1" dirty="0"/>
              <a:t>Algorithm</a:t>
            </a:r>
          </a:p>
          <a:p>
            <a:endParaRPr lang="ko-KR" altLang="en-US" sz="2800" dirty="0"/>
          </a:p>
          <a:p>
            <a:endParaRPr lang="ko-KR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8A8ABC-B3C8-A688-C19E-3717F18C8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5"/>
          <a:stretch/>
        </p:blipFill>
        <p:spPr bwMode="auto">
          <a:xfrm>
            <a:off x="2278782" y="2349674"/>
            <a:ext cx="7901703" cy="1063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xmlns="" id="{9AF17184-144C-B5EB-E4C7-F2BBBFEF3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5" t="-251" b="-1"/>
          <a:stretch/>
        </p:blipFill>
        <p:spPr bwMode="auto">
          <a:xfrm>
            <a:off x="2350790" y="3466865"/>
            <a:ext cx="7893225" cy="1331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868B0DC-6A15-1CB7-151D-F6293DB75C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61" t="-377"/>
          <a:stretch/>
        </p:blipFill>
        <p:spPr bwMode="auto">
          <a:xfrm>
            <a:off x="2278782" y="4848923"/>
            <a:ext cx="7883057" cy="885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xmlns="" id="{18867169-6628-687F-BF09-0E0CC231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427" y="1845618"/>
            <a:ext cx="7955558" cy="434325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xmlns="" id="{B2F1ADA9-3022-607B-C225-2E862494F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21" y="1516938"/>
            <a:ext cx="10742271" cy="4793175"/>
          </a:xfrm>
        </p:spPr>
        <p:txBody>
          <a:bodyPr/>
          <a:lstStyle/>
          <a:p>
            <a:r>
              <a:rPr lang="en-US" altLang="ko-KR" b="1" dirty="0"/>
              <a:t>ASO-Fed</a:t>
            </a:r>
            <a:endParaRPr lang="ko-KR" altLang="en-US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17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SYNCHRONIZED FEDERATED OPTIMIZATION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/>
              <a:t>Large epochs -&gt; towards the local objective optima</a:t>
            </a:r>
          </a:p>
          <a:p>
            <a:pPr marL="457200" indent="-457200">
              <a:buAutoNum type="arabicPeriod"/>
            </a:pPr>
            <a:r>
              <a:rPr lang="en-US" altLang="ko-KR" dirty="0"/>
              <a:t>Continuous data -&gt; the increase of local gradient variations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DE3599-2B6A-507D-1791-42E0570D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95" y="2277666"/>
            <a:ext cx="6667422" cy="41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8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/>
              <a:t>Decay Coefficient</a:t>
            </a:r>
          </a:p>
          <a:p>
            <a:pPr marL="457200" indent="-457200">
              <a:buAutoNum type="arabicPeriod"/>
            </a:pPr>
            <a:r>
              <a:rPr lang="en-US" altLang="ko-KR" dirty="0"/>
              <a:t>Global feature representation</a:t>
            </a:r>
            <a:br>
              <a:rPr lang="en-US" altLang="ko-KR" dirty="0"/>
            </a:br>
            <a:r>
              <a:rPr lang="en-US" altLang="ko-KR" dirty="0"/>
              <a:t>(Dynamic Step Size)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xmlns="" id="{13F2F4D9-6444-FAA5-9D6A-5C241A79E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9"/>
          <a:stretch/>
        </p:blipFill>
        <p:spPr>
          <a:xfrm>
            <a:off x="4655046" y="997174"/>
            <a:ext cx="5904656" cy="54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1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CENTRAL SERVER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521" y="1413570"/>
            <a:ext cx="10971372" cy="4824535"/>
          </a:xfrm>
        </p:spPr>
        <p:txBody>
          <a:bodyPr/>
          <a:lstStyle/>
          <a:p>
            <a:r>
              <a:rPr lang="en-US" altLang="ko-KR" b="1" dirty="0"/>
              <a:t>Overall Training Procedure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Feature Representation Learning on Server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xmlns="" id="{F1EFA556-2223-A40B-A850-6850303D1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0"/>
          <a:stretch/>
        </p:blipFill>
        <p:spPr>
          <a:xfrm>
            <a:off x="858558" y="1754576"/>
            <a:ext cx="6794908" cy="2179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3BC8A-A7E1-22D7-B9BB-149994B3F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2" t="3715"/>
          <a:stretch/>
        </p:blipFill>
        <p:spPr>
          <a:xfrm>
            <a:off x="982638" y="4348493"/>
            <a:ext cx="6546749" cy="18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3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CLIENTS</a:t>
            </a:r>
            <a:endParaRPr lang="ko-KR" altLang="en-US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xmlns="" id="{1F125A74-124D-AED2-9B13-E87C29224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413570"/>
            <a:ext cx="10971372" cy="4824535"/>
          </a:xfrm>
        </p:spPr>
        <p:txBody>
          <a:bodyPr/>
          <a:lstStyle/>
          <a:p>
            <a:r>
              <a:rPr lang="en-US" altLang="ko-KR" b="1" dirty="0"/>
              <a:t>Gradient-Based Update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Local Update with </a:t>
            </a:r>
            <a:r>
              <a:rPr lang="en-US" altLang="ko-KR" b="1"/>
              <a:t>Decay </a:t>
            </a:r>
            <a:r>
              <a:rPr lang="en-US" altLang="ko-KR" b="1" smtClean="0"/>
              <a:t>Coefficient</a:t>
            </a:r>
          </a:p>
          <a:p>
            <a:endParaRPr lang="en-US" altLang="ko-KR" b="1"/>
          </a:p>
          <a:p>
            <a:endParaRPr lang="en-US" altLang="ko-KR" b="1" smtClean="0"/>
          </a:p>
          <a:p>
            <a:endParaRPr lang="en-US" altLang="ko-KR" b="1" smtClean="0"/>
          </a:p>
          <a:p>
            <a:r>
              <a:rPr lang="en-US" altLang="ko-KR" b="1" smtClean="0"/>
              <a:t>Model update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C94396D-077F-5253-9D2D-CF1064AE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845618"/>
            <a:ext cx="4635944" cy="576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3DF9936-76F2-3494-07AF-D09AE1620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3000414"/>
            <a:ext cx="4612752" cy="775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F8D6A1B-3BA5-C84C-218C-9E32BA09C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14" y="4390309"/>
            <a:ext cx="4612752" cy="657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3BC0016-C98C-A623-D80E-8EAC573B2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543" y="5047682"/>
            <a:ext cx="360040" cy="213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16BD472-1FE9-C719-FF6D-20281C404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458" y="1155096"/>
            <a:ext cx="5239267" cy="52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2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0" y="4018215"/>
            <a:ext cx="49053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CLIENTS</a:t>
            </a:r>
            <a:endParaRPr lang="ko-KR" altLang="en-US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xmlns="" id="{1F125A74-124D-AED2-9B13-E87C29224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413570"/>
            <a:ext cx="10971372" cy="4824535"/>
          </a:xfrm>
        </p:spPr>
        <p:txBody>
          <a:bodyPr/>
          <a:lstStyle/>
          <a:p>
            <a:r>
              <a:rPr lang="en-US" altLang="ko-KR" b="1" dirty="0"/>
              <a:t>Dynamic Learning Step Size</a:t>
            </a:r>
          </a:p>
          <a:p>
            <a:endParaRPr lang="en-US" altLang="ko-K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3339516"/>
            <a:ext cx="4848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xmlns="" id="{8F8D6A1B-3BA5-C84C-218C-9E32BA09C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886" b="50000"/>
          <a:stretch/>
        </p:blipFill>
        <p:spPr>
          <a:xfrm>
            <a:off x="694606" y="2061642"/>
            <a:ext cx="3540408" cy="466198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xmlns="" id="{23BC0016-C98C-A623-D80E-8EAC573B2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497" y="2142425"/>
            <a:ext cx="527745" cy="31334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798406" y="2685921"/>
            <a:ext cx="666404" cy="51812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타원 5"/>
          <p:cNvSpPr/>
          <p:nvPr/>
        </p:nvSpPr>
        <p:spPr>
          <a:xfrm>
            <a:off x="2270469" y="3429795"/>
            <a:ext cx="360040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1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FE06C00-20A9-13A6-A3BC-39CB2A086DF0}"/>
              </a:ext>
            </a:extLst>
          </p:cNvPr>
          <p:cNvSpPr txBox="1"/>
          <p:nvPr/>
        </p:nvSpPr>
        <p:spPr>
          <a:xfrm>
            <a:off x="7895406" y="2063461"/>
            <a:ext cx="18037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Datasets:</a:t>
            </a:r>
          </a:p>
          <a:p>
            <a:r>
              <a:rPr lang="x-none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1. FitRec</a:t>
            </a:r>
          </a:p>
          <a:p>
            <a:r>
              <a:rPr lang="x-none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2. Air Quality</a:t>
            </a:r>
          </a:p>
          <a:p>
            <a:r>
              <a:rPr lang="x-none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3. ExtraSensory</a:t>
            </a:r>
          </a:p>
          <a:p>
            <a:r>
              <a:rPr lang="x-none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4. </a:t>
            </a:r>
            <a:r>
              <a:rPr lang="x-none" alt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Fashion</a:t>
            </a:r>
            <a:r>
              <a:rPr lang="x-none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 MNIST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46" y="3701228"/>
            <a:ext cx="9217024" cy="279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1" y="1053531"/>
            <a:ext cx="6765255" cy="25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75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12845</TotalTime>
  <Words>140</Words>
  <Application>Microsoft Office PowerPoint</Application>
  <PresentationFormat>사용자 지정</PresentationFormat>
  <Paragraphs>45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</vt:lpstr>
      <vt:lpstr>Calibri Light</vt:lpstr>
      <vt:lpstr>나눔스퀘어OTF Bold</vt:lpstr>
      <vt:lpstr>굴림체</vt:lpstr>
      <vt:lpstr>Calibri</vt:lpstr>
      <vt:lpstr>맑은 고딕</vt:lpstr>
      <vt:lpstr>Noto Sans</vt:lpstr>
      <vt:lpstr>Office 테마</vt:lpstr>
      <vt:lpstr>Asynchronous Online Federated Learning for Edge Devices with Non-IID Data </vt:lpstr>
      <vt:lpstr>BACKGROUND</vt:lpstr>
      <vt:lpstr>INTRODUCTION</vt:lpstr>
      <vt:lpstr>SYNCHRONIZED FEDERATED OPTIMIZATION</vt:lpstr>
      <vt:lpstr>PROPOSED METHOD</vt:lpstr>
      <vt:lpstr>CENTRAL SERVER</vt:lpstr>
      <vt:lpstr>LOCAL CLIENTS</vt:lpstr>
      <vt:lpstr>LOCAL CLIENTS</vt:lpstr>
      <vt:lpstr>EXPERIMENT</vt:lpstr>
      <vt:lpstr>EXPERIMENT</vt:lpstr>
      <vt:lpstr>EXPERIMENT</vt:lpstr>
      <vt:lpstr>INTUITION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KIM MINSEON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admin</cp:lastModifiedBy>
  <cp:revision>13</cp:revision>
  <dcterms:created xsi:type="dcterms:W3CDTF">2010-02-01T08:03:16Z</dcterms:created>
  <dcterms:modified xsi:type="dcterms:W3CDTF">2022-04-22T07:00:33Z</dcterms:modified>
  <cp:category>www.slidemembers.com</cp:category>
</cp:coreProperties>
</file>